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8E23E9AE-CEBD-49C6-B3E0-AF3F31E6720F}"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F4CD30-A2A3-4188-990B-7100CBB778A0}"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4363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E23E9AE-CEBD-49C6-B3E0-AF3F31E6720F}"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F4CD30-A2A3-4188-990B-7100CBB778A0}" type="slidenum">
              <a:rPr lang="ru-RU" smtClean="0"/>
              <a:t>‹#›</a:t>
            </a:fld>
            <a:endParaRPr lang="ru-RU"/>
          </a:p>
        </p:txBody>
      </p:sp>
    </p:spTree>
    <p:extLst>
      <p:ext uri="{BB962C8B-B14F-4D97-AF65-F5344CB8AC3E}">
        <p14:creationId xmlns:p14="http://schemas.microsoft.com/office/powerpoint/2010/main" val="13369782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E23E9AE-CEBD-49C6-B3E0-AF3F31E6720F}"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F4CD30-A2A3-4188-990B-7100CBB778A0}" type="slidenum">
              <a:rPr lang="ru-RU" smtClean="0"/>
              <a:t>‹#›</a:t>
            </a:fld>
            <a:endParaRPr lang="ru-RU"/>
          </a:p>
        </p:txBody>
      </p:sp>
    </p:spTree>
    <p:extLst>
      <p:ext uri="{BB962C8B-B14F-4D97-AF65-F5344CB8AC3E}">
        <p14:creationId xmlns:p14="http://schemas.microsoft.com/office/powerpoint/2010/main" val="625344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8E23E9AE-CEBD-49C6-B3E0-AF3F31E6720F}"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F4CD30-A2A3-4188-990B-7100CBB778A0}" type="slidenum">
              <a:rPr lang="ru-RU" smtClean="0"/>
              <a:t>‹#›</a:t>
            </a:fld>
            <a:endParaRPr lang="ru-RU"/>
          </a:p>
        </p:txBody>
      </p:sp>
    </p:spTree>
    <p:extLst>
      <p:ext uri="{BB962C8B-B14F-4D97-AF65-F5344CB8AC3E}">
        <p14:creationId xmlns:p14="http://schemas.microsoft.com/office/powerpoint/2010/main" val="11106264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8E23E9AE-CEBD-49C6-B3E0-AF3F31E6720F}" type="datetimeFigureOut">
              <a:rPr lang="ru-RU" smtClean="0"/>
              <a:t>19.01.2022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E1F4CD30-A2A3-4188-990B-7100CBB778A0}"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1295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8E23E9AE-CEBD-49C6-B3E0-AF3F31E6720F}" type="datetimeFigureOut">
              <a:rPr lang="ru-RU" smtClean="0"/>
              <a:t>19.01.2022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F4CD30-A2A3-4188-990B-7100CBB778A0}" type="slidenum">
              <a:rPr lang="ru-RU" smtClean="0"/>
              <a:t>‹#›</a:t>
            </a:fld>
            <a:endParaRPr lang="ru-RU"/>
          </a:p>
        </p:txBody>
      </p:sp>
    </p:spTree>
    <p:extLst>
      <p:ext uri="{BB962C8B-B14F-4D97-AF65-F5344CB8AC3E}">
        <p14:creationId xmlns:p14="http://schemas.microsoft.com/office/powerpoint/2010/main" val="410325916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8E23E9AE-CEBD-49C6-B3E0-AF3F31E6720F}" type="datetimeFigureOut">
              <a:rPr lang="ru-RU" smtClean="0"/>
              <a:t>19.01.2022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E1F4CD30-A2A3-4188-990B-7100CBB778A0}" type="slidenum">
              <a:rPr lang="ru-RU" smtClean="0"/>
              <a:t>‹#›</a:t>
            </a:fld>
            <a:endParaRPr lang="ru-RU"/>
          </a:p>
        </p:txBody>
      </p:sp>
    </p:spTree>
    <p:extLst>
      <p:ext uri="{BB962C8B-B14F-4D97-AF65-F5344CB8AC3E}">
        <p14:creationId xmlns:p14="http://schemas.microsoft.com/office/powerpoint/2010/main" val="300634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8E23E9AE-CEBD-49C6-B3E0-AF3F31E6720F}" type="datetimeFigureOut">
              <a:rPr lang="ru-RU" smtClean="0"/>
              <a:t>19.01.2022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E1F4CD30-A2A3-4188-990B-7100CBB778A0}" type="slidenum">
              <a:rPr lang="ru-RU" smtClean="0"/>
              <a:t>‹#›</a:t>
            </a:fld>
            <a:endParaRPr lang="ru-RU"/>
          </a:p>
        </p:txBody>
      </p:sp>
    </p:spTree>
    <p:extLst>
      <p:ext uri="{BB962C8B-B14F-4D97-AF65-F5344CB8AC3E}">
        <p14:creationId xmlns:p14="http://schemas.microsoft.com/office/powerpoint/2010/main" val="4734979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E23E9AE-CEBD-49C6-B3E0-AF3F31E6720F}" type="datetimeFigureOut">
              <a:rPr lang="ru-RU" smtClean="0"/>
              <a:t>19.01.2022</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E1F4CD30-A2A3-4188-990B-7100CBB778A0}" type="slidenum">
              <a:rPr lang="ru-RU" smtClean="0"/>
              <a:t>‹#›</a:t>
            </a:fld>
            <a:endParaRPr lang="ru-RU"/>
          </a:p>
        </p:txBody>
      </p:sp>
    </p:spTree>
    <p:extLst>
      <p:ext uri="{BB962C8B-B14F-4D97-AF65-F5344CB8AC3E}">
        <p14:creationId xmlns:p14="http://schemas.microsoft.com/office/powerpoint/2010/main" val="12707132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E23E9AE-CEBD-49C6-B3E0-AF3F31E6720F}" type="datetimeFigureOut">
              <a:rPr lang="ru-RU" smtClean="0"/>
              <a:t>19.01.2022</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1F4CD30-A2A3-4188-990B-7100CBB778A0}" type="slidenum">
              <a:rPr lang="ru-RU" smtClean="0"/>
              <a:t>‹#›</a:t>
            </a:fld>
            <a:endParaRPr lang="ru-RU"/>
          </a:p>
        </p:txBody>
      </p:sp>
    </p:spTree>
    <p:extLst>
      <p:ext uri="{BB962C8B-B14F-4D97-AF65-F5344CB8AC3E}">
        <p14:creationId xmlns:p14="http://schemas.microsoft.com/office/powerpoint/2010/main" val="29091185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8E23E9AE-CEBD-49C6-B3E0-AF3F31E6720F}" type="datetimeFigureOut">
              <a:rPr lang="ru-RU" smtClean="0"/>
              <a:t>19.01.2022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E1F4CD30-A2A3-4188-990B-7100CBB778A0}" type="slidenum">
              <a:rPr lang="ru-RU" smtClean="0"/>
              <a:t>‹#›</a:t>
            </a:fld>
            <a:endParaRPr lang="ru-RU"/>
          </a:p>
        </p:txBody>
      </p:sp>
    </p:spTree>
    <p:extLst>
      <p:ext uri="{BB962C8B-B14F-4D97-AF65-F5344CB8AC3E}">
        <p14:creationId xmlns:p14="http://schemas.microsoft.com/office/powerpoint/2010/main" val="2829080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8E23E9AE-CEBD-49C6-B3E0-AF3F31E6720F}" type="datetimeFigureOut">
              <a:rPr lang="ru-RU" smtClean="0"/>
              <a:t>19.01.2022</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E1F4CD30-A2A3-4188-990B-7100CBB778A0}"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273297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3089717"/>
          </a:xfrm>
        </p:spPr>
        <p:txBody>
          <a:bodyPr>
            <a:normAutofit fontScale="90000"/>
          </a:bodyPr>
          <a:lstStyle/>
          <a:p>
            <a:pPr algn="ctr"/>
            <a:r>
              <a:rPr lang="ru-RU" sz="4000" b="1" i="1" dirty="0">
                <a:latin typeface="Times New Roman" panose="02020603050405020304" pitchFamily="18" charset="0"/>
                <a:cs typeface="Times New Roman" panose="02020603050405020304" pitchFamily="18" charset="0"/>
              </a:rPr>
              <a:t>Проблема развития мышления в ранних работах Жана Пиаже. </a:t>
            </a:r>
            <a:r>
              <a:rPr lang="ru-RU" sz="4000" b="1" i="1" dirty="0" smtClean="0">
                <a:latin typeface="Times New Roman" panose="02020603050405020304" pitchFamily="18" charset="0"/>
                <a:cs typeface="Times New Roman" panose="02020603050405020304" pitchFamily="18" charset="0"/>
              </a:rPr>
              <a:t/>
            </a:r>
            <a:br>
              <a:rPr lang="ru-RU" sz="4000" b="1" i="1" dirty="0" smtClean="0">
                <a:latin typeface="Times New Roman" panose="02020603050405020304" pitchFamily="18" charset="0"/>
                <a:cs typeface="Times New Roman" panose="02020603050405020304" pitchFamily="18" charset="0"/>
              </a:rPr>
            </a:br>
            <a:r>
              <a:rPr lang="ru-RU" sz="4000" b="1" i="1" dirty="0" smtClean="0">
                <a:latin typeface="Times New Roman" panose="02020603050405020304" pitchFamily="18" charset="0"/>
                <a:cs typeface="Times New Roman" panose="02020603050405020304" pitchFamily="18" charset="0"/>
              </a:rPr>
              <a:t>Культурно-историческая концепция </a:t>
            </a:r>
            <a:br>
              <a:rPr lang="ru-RU" sz="4000" b="1" i="1" dirty="0" smtClean="0">
                <a:latin typeface="Times New Roman" panose="02020603050405020304" pitchFamily="18" charset="0"/>
                <a:cs typeface="Times New Roman" panose="02020603050405020304" pitchFamily="18" charset="0"/>
              </a:rPr>
            </a:br>
            <a:r>
              <a:rPr lang="ru-RU" sz="4000" b="1" i="1" dirty="0" smtClean="0">
                <a:latin typeface="Times New Roman" panose="02020603050405020304" pitchFamily="18" charset="0"/>
                <a:cs typeface="Times New Roman" panose="02020603050405020304" pitchFamily="18" charset="0"/>
              </a:rPr>
              <a:t>Л.С. Выготского. </a:t>
            </a:r>
            <a:br>
              <a:rPr lang="ru-RU" sz="4000" b="1" i="1" dirty="0" smtClean="0">
                <a:latin typeface="Times New Roman" panose="02020603050405020304" pitchFamily="18" charset="0"/>
                <a:cs typeface="Times New Roman" panose="02020603050405020304" pitchFamily="18" charset="0"/>
              </a:rPr>
            </a:br>
            <a:r>
              <a:rPr lang="ru-RU" sz="4000" b="1" i="1" dirty="0" smtClean="0">
                <a:latin typeface="Times New Roman" panose="02020603050405020304" pitchFamily="18" charset="0"/>
                <a:cs typeface="Times New Roman" panose="02020603050405020304" pitchFamily="18" charset="0"/>
              </a:rPr>
              <a:t>Концепция </a:t>
            </a:r>
            <a:r>
              <a:rPr lang="ru-RU" sz="4000" b="1" i="1" dirty="0">
                <a:latin typeface="Times New Roman" panose="02020603050405020304" pitchFamily="18" charset="0"/>
                <a:cs typeface="Times New Roman" panose="02020603050405020304" pitchFamily="18" charset="0"/>
              </a:rPr>
              <a:t>психического развития ребенка </a:t>
            </a:r>
            <a:r>
              <a:rPr lang="ru-RU" sz="4000" b="1" i="1" dirty="0" smtClean="0">
                <a:latin typeface="Times New Roman" panose="02020603050405020304" pitchFamily="18" charset="0"/>
                <a:cs typeface="Times New Roman" panose="02020603050405020304" pitchFamily="18" charset="0"/>
              </a:rPr>
              <a:t/>
            </a:r>
            <a:br>
              <a:rPr lang="ru-RU" sz="4000" b="1" i="1" dirty="0" smtClean="0">
                <a:latin typeface="Times New Roman" panose="02020603050405020304" pitchFamily="18" charset="0"/>
                <a:cs typeface="Times New Roman" panose="02020603050405020304" pitchFamily="18" charset="0"/>
              </a:rPr>
            </a:br>
            <a:r>
              <a:rPr lang="ru-RU" sz="4000" b="1" i="1" dirty="0" smtClean="0">
                <a:latin typeface="Times New Roman" panose="02020603050405020304" pitchFamily="18" charset="0"/>
                <a:cs typeface="Times New Roman" panose="02020603050405020304" pitchFamily="18" charset="0"/>
              </a:rPr>
              <a:t>Д.Б</a:t>
            </a:r>
            <a:r>
              <a:rPr lang="ru-RU" sz="4000" b="1" i="1" dirty="0">
                <a:latin typeface="Times New Roman" panose="02020603050405020304" pitchFamily="18" charset="0"/>
                <a:cs typeface="Times New Roman" panose="02020603050405020304" pitchFamily="18" charset="0"/>
              </a:rPr>
              <a:t>. </a:t>
            </a:r>
            <a:r>
              <a:rPr lang="ru-RU" sz="4000" b="1" i="1" dirty="0" err="1">
                <a:latin typeface="Times New Roman" panose="02020603050405020304" pitchFamily="18" charset="0"/>
                <a:cs typeface="Times New Roman" panose="02020603050405020304" pitchFamily="18" charset="0"/>
              </a:rPr>
              <a:t>Эльконина</a:t>
            </a:r>
            <a:endParaRPr lang="ru-RU" sz="4000" b="1" i="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lnSpcReduction="10000"/>
          </a:bodyPr>
          <a:lstStyle/>
          <a:p>
            <a:pPr algn="ctr"/>
            <a:endParaRPr lang="ru-RU" sz="3200" b="1" dirty="0" smtClean="0">
              <a:solidFill>
                <a:schemeClr val="tx1"/>
              </a:solidFill>
              <a:latin typeface="Times New Roman" panose="02020603050405020304" pitchFamily="18" charset="0"/>
              <a:cs typeface="Times New Roman" panose="02020603050405020304" pitchFamily="18" charset="0"/>
            </a:endParaRPr>
          </a:p>
          <a:p>
            <a:pPr algn="ctr"/>
            <a:r>
              <a:rPr lang="ru-RU" sz="3200" b="1" dirty="0" smtClean="0">
                <a:solidFill>
                  <a:schemeClr val="tx1"/>
                </a:solidFill>
                <a:latin typeface="Times New Roman" panose="02020603050405020304" pitchFamily="18" charset="0"/>
                <a:cs typeface="Times New Roman" panose="02020603050405020304" pitchFamily="18" charset="0"/>
              </a:rPr>
              <a:t>Лекция 3</a:t>
            </a:r>
            <a:endParaRPr lang="ru-RU" sz="32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506100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ctr"/>
            <a:r>
              <a:rPr lang="ru-RU" b="1" dirty="0" smtClean="0">
                <a:solidFill>
                  <a:srgbClr val="FF0000"/>
                </a:solidFill>
                <a:latin typeface="Times New Roman" panose="02020603050405020304" pitchFamily="18" charset="0"/>
                <a:cs typeface="Times New Roman" panose="02020603050405020304" pitchFamily="18" charset="0"/>
              </a:rPr>
              <a:t>2.8. Культурно-историческая концепция</a:t>
            </a:r>
          </a:p>
          <a:p>
            <a:pPr algn="just"/>
            <a:r>
              <a:rPr lang="ru-RU" dirty="0" smtClean="0">
                <a:latin typeface="Times New Roman" panose="02020603050405020304" pitchFamily="18" charset="0"/>
                <a:cs typeface="Times New Roman" panose="02020603050405020304" pitchFamily="18" charset="0"/>
              </a:rPr>
              <a:t>Разработкой этой концепции занимался Л.С. Выготский с группой ученых –таких, как А.Н. Леонтьев, А.Р. </a:t>
            </a:r>
            <a:r>
              <a:rPr lang="ru-RU" dirty="0" err="1" smtClean="0">
                <a:latin typeface="Times New Roman" panose="02020603050405020304" pitchFamily="18" charset="0"/>
                <a:cs typeface="Times New Roman" panose="02020603050405020304" pitchFamily="18" charset="0"/>
              </a:rPr>
              <a:t>Лурия</a:t>
            </a:r>
            <a:r>
              <a:rPr lang="ru-RU" dirty="0" smtClean="0">
                <a:latin typeface="Times New Roman" panose="02020603050405020304" pitchFamily="18" charset="0"/>
                <a:cs typeface="Times New Roman" panose="02020603050405020304" pitchFamily="18" charset="0"/>
              </a:rPr>
              <a:t>, Л.И. </a:t>
            </a:r>
            <a:r>
              <a:rPr lang="ru-RU" dirty="0" err="1" smtClean="0">
                <a:latin typeface="Times New Roman" panose="02020603050405020304" pitchFamily="18" charset="0"/>
                <a:cs typeface="Times New Roman" panose="02020603050405020304" pitchFamily="18" charset="0"/>
              </a:rPr>
              <a:t>Божович</a:t>
            </a:r>
            <a:r>
              <a:rPr lang="ru-RU" dirty="0" smtClean="0">
                <a:latin typeface="Times New Roman" panose="02020603050405020304" pitchFamily="18" charset="0"/>
                <a:cs typeface="Times New Roman" panose="02020603050405020304" pitchFamily="18" charset="0"/>
              </a:rPr>
              <a:t>, А.В. Запорожец и др. Их экспериментальные исследования легли в основу культурно-исторической теории, согласно которой развитие психических функций (внимания, памяти, мышления и других) имеет социальное, культурное, прижизненное происхождение и опосредовано особыми средствами – знаками, возникающими в ходе человеческой истории. По мнению Л.С. Выготского, знак является для человека социальным средством, «психологическим орудием». Он писал: «...знак, находящийся вне организма, как и орудие, отдален от личности и служит, по существу, общественным органом или социальным средством». (Здесь и далее в 2.8 цит. по: </a:t>
            </a:r>
            <a:r>
              <a:rPr lang="ru-RU" dirty="0" err="1" smtClean="0">
                <a:latin typeface="Times New Roman" panose="02020603050405020304" pitchFamily="18" charset="0"/>
                <a:cs typeface="Times New Roman" panose="02020603050405020304" pitchFamily="18" charset="0"/>
              </a:rPr>
              <a:t>Солодилова</a:t>
            </a:r>
            <a:r>
              <a:rPr lang="ru-RU" dirty="0" smtClean="0">
                <a:latin typeface="Times New Roman" panose="02020603050405020304" pitchFamily="18" charset="0"/>
                <a:cs typeface="Times New Roman" panose="02020603050405020304" pitchFamily="18" charset="0"/>
              </a:rPr>
              <a:t> О.П., 2004).</a:t>
            </a:r>
          </a:p>
          <a:p>
            <a:pPr algn="just"/>
            <a:r>
              <a:rPr lang="ru-RU" dirty="0" smtClean="0">
                <a:latin typeface="Times New Roman" panose="02020603050405020304" pitchFamily="18" charset="0"/>
                <a:cs typeface="Times New Roman" panose="02020603050405020304" pitchFamily="18" charset="0"/>
              </a:rPr>
              <a:t>На начальном этапе создания этой теории Л.С. Выготский считал, что «элементарные функции» ребенка имеют природно-наследственный характер, т. е. еще не опосредованы культурными средствами – знаками, но позднее сделал такой вывод: «...Функции, обычно считавшиеся наиболее элементарными, подчиняются у ребенка совсем другим законам, чем на более ранних ступенях филогенетического развития, и характеризуются той же опосредованной психологической структурой... Детальный анализ структуры отдельных психических процессов. дает возможность убедиться в этом и показывает, что даже учение о структуре отдельных элементарных процессов детского поведения нуждается в коренном пересмотре».</a:t>
            </a:r>
          </a:p>
          <a:p>
            <a:pPr algn="just"/>
            <a:r>
              <a:rPr lang="ru-RU" dirty="0" smtClean="0">
                <a:latin typeface="Times New Roman" panose="02020603050405020304" pitchFamily="18" charset="0"/>
                <a:cs typeface="Times New Roman" panose="02020603050405020304" pitchFamily="18" charset="0"/>
              </a:rPr>
              <a:t>Л.С. Выготский сформулировал генетический закон существования любой психической функции человека, любого психологического механизма его поведения или деятельности: «.Всякая функция в культурном развитии ребенка появляется на сцену дважды, в двух планах: сперва – социальном, потом – психологическом, сперва между людьми. потом внутри ребенка. Функции сперва складываются в коллективе в виде отношений детей, затем становятся психическими функциями личности».</a:t>
            </a:r>
          </a:p>
          <a:p>
            <a:pPr algn="just"/>
            <a:r>
              <a:rPr lang="ru-RU" dirty="0" smtClean="0">
                <a:latin typeface="Times New Roman" panose="02020603050405020304" pitchFamily="18" charset="0"/>
                <a:cs typeface="Times New Roman" panose="02020603050405020304" pitchFamily="18" charset="0"/>
              </a:rPr>
              <a:t>Выготский считал, что существует два типа психического развития: биологическое и историческое (культурное). Он полагал, что эти типы реально существуют в слитом виде и образуют единый процесс в онтогенезе. В этом ученый видел величайшее и основное своеобразие психического развития ребенка. Он писал: «Врастание нормального ребенка в цивилизацию представляет обычно единый сплав с процессами его органического созревания».</a:t>
            </a:r>
          </a:p>
        </p:txBody>
      </p:sp>
    </p:spTree>
    <p:extLst>
      <p:ext uri="{BB962C8B-B14F-4D97-AF65-F5344CB8AC3E}">
        <p14:creationId xmlns:p14="http://schemas.microsoft.com/office/powerpoint/2010/main" val="42360370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 Выготскому, идея созревания лежит в основе особых периодов повышенного реагирования – </a:t>
            </a:r>
            <a:r>
              <a:rPr lang="ru-RU" dirty="0" err="1" smtClean="0">
                <a:latin typeface="Times New Roman" panose="02020603050405020304" pitchFamily="18" charset="0"/>
                <a:cs typeface="Times New Roman" panose="02020603050405020304" pitchFamily="18" charset="0"/>
              </a:rPr>
              <a:t>сензитивных</a:t>
            </a:r>
            <a:r>
              <a:rPr lang="ru-RU" dirty="0" smtClean="0">
                <a:latin typeface="Times New Roman" panose="02020603050405020304" pitchFamily="18" charset="0"/>
                <a:cs typeface="Times New Roman" panose="02020603050405020304" pitchFamily="18" charset="0"/>
              </a:rPr>
              <a:t> периодов. </a:t>
            </a:r>
            <a:r>
              <a:rPr lang="ru-RU" dirty="0" err="1" smtClean="0">
                <a:latin typeface="Times New Roman" panose="02020603050405020304" pitchFamily="18" charset="0"/>
                <a:cs typeface="Times New Roman" panose="02020603050405020304" pitchFamily="18" charset="0"/>
              </a:rPr>
              <a:t>Сензитивным</a:t>
            </a:r>
            <a:r>
              <a:rPr lang="ru-RU" dirty="0" smtClean="0">
                <a:latin typeface="Times New Roman" panose="02020603050405020304" pitchFamily="18" charset="0"/>
                <a:cs typeface="Times New Roman" panose="02020603050405020304" pitchFamily="18" charset="0"/>
              </a:rPr>
              <a:t> периодом развития называется период, когда разумнее всего начинать и вести обучение и воспитание детей, так как именно в это время будут наилучшим образом формироваться психологические и поведенческие свойства – развитие памяти, мышления, внимания, волевых качеств и др. Например, интенсивное развитие речи идет в возрасте от одного года до восьми лет, причем интонационный и грамматический строй речи хорошо развивается в возрасте от 1,5 до 3 лет, а фонетический слух – в возрасте 5 лет. </a:t>
            </a:r>
          </a:p>
          <a:p>
            <a:pPr algn="just"/>
            <a:r>
              <a:rPr lang="ru-RU" dirty="0" smtClean="0">
                <a:latin typeface="Times New Roman" panose="02020603050405020304" pitchFamily="18" charset="0"/>
                <a:cs typeface="Times New Roman" panose="02020603050405020304" pitchFamily="18" charset="0"/>
              </a:rPr>
              <a:t>Положение Выготского об образовании высших психических функций благодаря речевому общению людей опровергало представление классической психологии о внутренней природе психической деятельности. Положение о «врастании извне внутрь» высших психических функций, наметило новый путь их объективного изучения и привело к созданию нового метода – экспериментально-генетического. Его применял Л.С. Выготский при исследовании происхождения и развития произвольного внимания, развития понятий.</a:t>
            </a:r>
          </a:p>
          <a:p>
            <a:pPr algn="ctr"/>
            <a:r>
              <a:rPr lang="ru-RU" b="1" dirty="0" smtClean="0">
                <a:solidFill>
                  <a:srgbClr val="FF0000"/>
                </a:solidFill>
                <a:latin typeface="Times New Roman" panose="02020603050405020304" pitchFamily="18" charset="0"/>
                <a:cs typeface="Times New Roman" panose="02020603050405020304" pitchFamily="18" charset="0"/>
              </a:rPr>
              <a:t>2.9. Концепция психического развития ребенка Д.Б. </a:t>
            </a:r>
            <a:r>
              <a:rPr lang="ru-RU" b="1" dirty="0" err="1" smtClean="0">
                <a:solidFill>
                  <a:srgbClr val="FF0000"/>
                </a:solidFill>
                <a:latin typeface="Times New Roman" panose="02020603050405020304" pitchFamily="18" charset="0"/>
                <a:cs typeface="Times New Roman" panose="02020603050405020304" pitchFamily="18" charset="0"/>
              </a:rPr>
              <a:t>Эльконина</a:t>
            </a:r>
            <a:endParaRPr lang="ru-RU" b="1" dirty="0" smtClean="0">
              <a:solidFill>
                <a:srgbClr val="FF0000"/>
              </a:solidFill>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Существует множество подходов к периодизации психического развития ребенка, но наиболее приемлема периодизация развития, предложенная выдающимся специалистом в области детской и педагогической психологии Д.Б. </a:t>
            </a:r>
            <a:r>
              <a:rPr lang="ru-RU" dirty="0" err="1" smtClean="0">
                <a:latin typeface="Times New Roman" panose="02020603050405020304" pitchFamily="18" charset="0"/>
                <a:cs typeface="Times New Roman" panose="02020603050405020304" pitchFamily="18" charset="0"/>
              </a:rPr>
              <a:t>Элькониным</a:t>
            </a:r>
            <a:r>
              <a:rPr lang="ru-RU" dirty="0" smtClean="0">
                <a:latin typeface="Times New Roman" panose="02020603050405020304" pitchFamily="18" charset="0"/>
                <a:cs typeface="Times New Roman" panose="02020603050405020304" pitchFamily="18" charset="0"/>
              </a:rPr>
              <a:t>. Она представляет собой нечто среднее между эмпирической периодизацией, сложившейся на основе реального жизненного опыта, и периодизацией теоретической, потенциально возможной при идеальных условиях обучения и воспитания детей. Рассмотрим концепцию Д.Б. </a:t>
            </a:r>
            <a:r>
              <a:rPr lang="ru-RU" dirty="0" err="1" smtClean="0">
                <a:latin typeface="Times New Roman" panose="02020603050405020304" pitchFamily="18" charset="0"/>
                <a:cs typeface="Times New Roman" panose="02020603050405020304" pitchFamily="18" charset="0"/>
              </a:rPr>
              <a:t>Эльконина</a:t>
            </a:r>
            <a:r>
              <a:rPr lang="ru-RU" dirty="0" smtClean="0">
                <a:latin typeface="Times New Roman" panose="02020603050405020304" pitchFamily="18" charset="0"/>
                <a:cs typeface="Times New Roman" panose="02020603050405020304" pitchFamily="18" charset="0"/>
              </a:rPr>
              <a:t> более подробно.</a:t>
            </a:r>
          </a:p>
          <a:p>
            <a:pPr algn="just"/>
            <a:r>
              <a:rPr lang="ru-RU" dirty="0" smtClean="0">
                <a:latin typeface="Times New Roman" panose="02020603050405020304" pitchFamily="18" charset="0"/>
                <a:cs typeface="Times New Roman" panose="02020603050405020304" pitchFamily="18" charset="0"/>
              </a:rPr>
              <a:t>Период от рождения до окончания школы </a:t>
            </a:r>
            <a:r>
              <a:rPr lang="ru-RU" dirty="0" err="1" smtClean="0">
                <a:latin typeface="Times New Roman" panose="02020603050405020304" pitchFamily="18" charset="0"/>
                <a:cs typeface="Times New Roman" panose="02020603050405020304" pitchFamily="18" charset="0"/>
              </a:rPr>
              <a:t>Эльконин</a:t>
            </a:r>
            <a:r>
              <a:rPr lang="ru-RU" dirty="0" smtClean="0">
                <a:latin typeface="Times New Roman" panose="02020603050405020304" pitchFamily="18" charset="0"/>
                <a:cs typeface="Times New Roman" panose="02020603050405020304" pitchFamily="18" charset="0"/>
              </a:rPr>
              <a:t> разделил на семь этапов.</a:t>
            </a:r>
          </a:p>
          <a:p>
            <a:pPr algn="just"/>
            <a:r>
              <a:rPr lang="ru-RU" dirty="0" smtClean="0">
                <a:latin typeface="Times New Roman" panose="02020603050405020304" pitchFamily="18" charset="0"/>
                <a:cs typeface="Times New Roman" panose="02020603050405020304" pitchFamily="18" charset="0"/>
              </a:rPr>
              <a:t>1. Младенчество: от рождения до 1 года жизни.</a:t>
            </a:r>
          </a:p>
          <a:p>
            <a:pPr algn="just"/>
            <a:r>
              <a:rPr lang="ru-RU" dirty="0" smtClean="0">
                <a:latin typeface="Times New Roman" panose="02020603050405020304" pitchFamily="18" charset="0"/>
                <a:cs typeface="Times New Roman" panose="02020603050405020304" pitchFamily="18" charset="0"/>
              </a:rPr>
              <a:t>2. Раннее детство: от 1 года жизни до 3 лет.</a:t>
            </a:r>
          </a:p>
          <a:p>
            <a:pPr algn="just"/>
            <a:r>
              <a:rPr lang="ru-RU" dirty="0" smtClean="0">
                <a:latin typeface="Times New Roman" panose="02020603050405020304" pitchFamily="18" charset="0"/>
                <a:cs typeface="Times New Roman" panose="02020603050405020304" pitchFamily="18" charset="0"/>
              </a:rPr>
              <a:t>3. Младший и средний дошкольный возраст: от 3 до 4–5 лет.</a:t>
            </a:r>
          </a:p>
          <a:p>
            <a:pPr algn="just"/>
            <a:r>
              <a:rPr lang="ru-RU" dirty="0" smtClean="0">
                <a:latin typeface="Times New Roman" panose="02020603050405020304" pitchFamily="18" charset="0"/>
                <a:cs typeface="Times New Roman" panose="02020603050405020304" pitchFamily="18" charset="0"/>
              </a:rPr>
              <a:t>4. Старший дошкольный возраст: от 4–5 до 6–7 лет.</a:t>
            </a:r>
          </a:p>
          <a:p>
            <a:pPr algn="just"/>
            <a:r>
              <a:rPr lang="ru-RU" dirty="0" smtClean="0">
                <a:latin typeface="Times New Roman" panose="02020603050405020304" pitchFamily="18" charset="0"/>
                <a:cs typeface="Times New Roman" panose="02020603050405020304" pitchFamily="18" charset="0"/>
              </a:rPr>
              <a:t>5. Младший школьный возраст: от 6–7 до 10–11 лет.</a:t>
            </a:r>
          </a:p>
          <a:p>
            <a:pPr algn="just"/>
            <a:r>
              <a:rPr lang="ru-RU" dirty="0" smtClean="0">
                <a:latin typeface="Times New Roman" panose="02020603050405020304" pitchFamily="18" charset="0"/>
                <a:cs typeface="Times New Roman" panose="02020603050405020304" pitchFamily="18" charset="0"/>
              </a:rPr>
              <a:t>6. Подростковый возраст: от 10–11 до 14–15 лет.</a:t>
            </a:r>
          </a:p>
          <a:p>
            <a:pPr algn="just"/>
            <a:r>
              <a:rPr lang="ru-RU" dirty="0" smtClean="0">
                <a:latin typeface="Times New Roman" panose="02020603050405020304" pitchFamily="18" charset="0"/>
                <a:cs typeface="Times New Roman" panose="02020603050405020304" pitchFamily="18" charset="0"/>
              </a:rPr>
              <a:t>7. Ранний юношеский возраст: от 14–15 до 16–17 лет.</a:t>
            </a:r>
          </a:p>
        </p:txBody>
      </p:sp>
    </p:spTree>
    <p:extLst>
      <p:ext uri="{BB962C8B-B14F-4D97-AF65-F5344CB8AC3E}">
        <p14:creationId xmlns:p14="http://schemas.microsoft.com/office/powerpoint/2010/main" val="13639465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Весь процесс развития можно разделить на три этапа: дошкольное детство – от рождения до 6–7 лет; младший школьный возраст – от 6–7 до 10–11 лет; средний и старший школьный возраст – от 10–11 до 16–17 лет.</a:t>
            </a:r>
          </a:p>
          <a:p>
            <a:pPr algn="just"/>
            <a:r>
              <a:rPr lang="ru-RU" dirty="0" smtClean="0">
                <a:latin typeface="Times New Roman" panose="02020603050405020304" pitchFamily="18" charset="0"/>
                <a:cs typeface="Times New Roman" panose="02020603050405020304" pitchFamily="18" charset="0"/>
              </a:rPr>
              <a:t>Каждый период развития имеет свои особенности и границы, которые можно заметить, наблюдая за ребенком. В каждом психологическом возрасте необходимо применять особые приемы и методы обучения и воспитания, строить общение с ребенком, учитывая его возрастные особенности. Возрастные периоды сопровождаются развитием межличностного общения, направленного в основном на личностное и интеллектуальное развитие, характеризующееся формированием знаний, умений и навыков, реализацией операционно-технических возможностей ребенка.</a:t>
            </a:r>
          </a:p>
          <a:p>
            <a:pPr algn="just"/>
            <a:r>
              <a:rPr lang="ru-RU" dirty="0" smtClean="0">
                <a:latin typeface="Times New Roman" panose="02020603050405020304" pitchFamily="18" charset="0"/>
                <a:cs typeface="Times New Roman" panose="02020603050405020304" pitchFamily="18" charset="0"/>
              </a:rPr>
              <a:t>Переход от одного этапа развития к другому происходит в ситуациях, напоминающих возрастной кризис, т. е. при несоответствии между уровнем достигнутого личностного развития и операционно-техническими возможностями ребенка.</a:t>
            </a:r>
          </a:p>
          <a:p>
            <a:pPr algn="just"/>
            <a:r>
              <a:rPr lang="ru-RU" dirty="0" smtClean="0">
                <a:latin typeface="Times New Roman" panose="02020603050405020304" pitchFamily="18" charset="0"/>
                <a:cs typeface="Times New Roman" panose="02020603050405020304" pitchFamily="18" charset="0"/>
              </a:rPr>
              <a:t>Личностное развитие детей осуществляется через воспроизведение и моделирование межличностных отношений взрослых людей и проявляемых в них качеств личности, а также в процессе общения ребенка с другими детьми во время сюжетно-ролевых игр. Здесь он сталкивается с необходимостью овладения новыми предметными действиями, без которых трудно быть понятым сверстниками и выглядеть более взрослым.</a:t>
            </a:r>
          </a:p>
          <a:p>
            <a:pPr algn="just"/>
            <a:r>
              <a:rPr lang="ru-RU" dirty="0" smtClean="0">
                <a:latin typeface="Times New Roman" panose="02020603050405020304" pitchFamily="18" charset="0"/>
                <a:cs typeface="Times New Roman" panose="02020603050405020304" pitchFamily="18" charset="0"/>
              </a:rPr>
              <a:t>Процесс развития начинается в младенческом возрасте с того, что ребенок начинает узнавать родителей и оживляться при их появлении. Таким образом происходит общение ребенка с взрослым.</a:t>
            </a:r>
          </a:p>
          <a:p>
            <a:pPr algn="just"/>
            <a:r>
              <a:rPr lang="ru-RU" dirty="0" smtClean="0">
                <a:latin typeface="Times New Roman" panose="02020603050405020304" pitchFamily="18" charset="0"/>
                <a:cs typeface="Times New Roman" panose="02020603050405020304" pitchFamily="18" charset="0"/>
              </a:rPr>
              <a:t>В начале раннего возраста происходит манипулирование предметами и начинает формироваться практический, сенсомоторный интеллект. Одновременно идет интенсивное развитие вербального (речевого) общения. Ребенок пользуется речью для установления контакта и сотрудничества с окружающими, но не как инструментом мышления. Предметные действия служат способом налаживания межличностных контактов.</a:t>
            </a:r>
          </a:p>
          <a:p>
            <a:pPr algn="just"/>
            <a:r>
              <a:rPr lang="ru-RU" dirty="0" smtClean="0">
                <a:latin typeface="Times New Roman" panose="02020603050405020304" pitchFamily="18" charset="0"/>
                <a:cs typeface="Times New Roman" panose="02020603050405020304" pitchFamily="18" charset="0"/>
              </a:rPr>
              <a:t>В дошкольном возрасте ведущей деятельностью становится ролевая игра, в которой ребенок моделирует отношения между людьми, как бы выполняя их социальные роли, копируя поведение взрослых. В процессе ролевой игры идет личностное развитие ребенка, он овладевает предметной деятельностью и начальными навыками общения.</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9467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369331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В младшем школьном возрасте основной деятельностью становится учение, в результате которого формируются интеллектуальные и познавательные способности. Через учение строится вся система отношений ребенка с взрослыми людьми.</a:t>
            </a:r>
          </a:p>
          <a:p>
            <a:pPr algn="just"/>
            <a:r>
              <a:rPr lang="ru-RU" dirty="0" smtClean="0">
                <a:latin typeface="Times New Roman" panose="02020603050405020304" pitchFamily="18" charset="0"/>
                <a:cs typeface="Times New Roman" panose="02020603050405020304" pitchFamily="18" charset="0"/>
              </a:rPr>
              <a:t>В подростковом возрасте возникают и развиваются трудовая деятельность и интимно-личностная форма общения. Трудовая деятельность заключается в появлении совместного увлечения каким-либо делом. Подростки начинают задумываться о будущей профессии. Общение в этом возрасте выходит на первый план и строится на основе так называемого «кодекса товарищества». «Кодекс товарищества» включает в себя деловые и личностные взаимоотношения, похожие на те, которые имеются у взрослых.</a:t>
            </a:r>
          </a:p>
          <a:p>
            <a:pPr algn="just"/>
            <a:r>
              <a:rPr lang="ru-RU" dirty="0" smtClean="0">
                <a:latin typeface="Times New Roman" panose="02020603050405020304" pitchFamily="18" charset="0"/>
                <a:cs typeface="Times New Roman" panose="02020603050405020304" pitchFamily="18" charset="0"/>
              </a:rPr>
              <a:t>В старшем школьном возрасте продолжают развиваться процессы подросткового возраста, но ведущим становится интимно-личностное общение. Старшеклассники начинают размышлять о смысле жизни, своем положении в обществе, профессиональном и личностном самоопределении. </a:t>
            </a:r>
          </a:p>
          <a:p>
            <a:pPr algn="just"/>
            <a:r>
              <a:rPr lang="ru-RU" dirty="0" smtClean="0">
                <a:latin typeface="Times New Roman" panose="02020603050405020304" pitchFamily="18" charset="0"/>
                <a:cs typeface="Times New Roman" panose="02020603050405020304" pitchFamily="18" charset="0"/>
              </a:rPr>
              <a:t>Таковы основные положения концепции развития Д.Б. </a:t>
            </a:r>
            <a:r>
              <a:rPr lang="ru-RU" dirty="0" err="1" smtClean="0">
                <a:latin typeface="Times New Roman" panose="02020603050405020304" pitchFamily="18" charset="0"/>
                <a:cs typeface="Times New Roman" panose="02020603050405020304" pitchFamily="18" charset="0"/>
              </a:rPr>
              <a:t>Эльконина</a:t>
            </a:r>
            <a:r>
              <a:rPr lang="ru-RU" dirty="0" smtClean="0">
                <a:latin typeface="Times New Roman" panose="02020603050405020304" pitchFamily="18" charset="0"/>
                <a:cs typeface="Times New Roman" panose="02020603050405020304" pitchFamily="18" charset="0"/>
              </a:rPr>
              <a:t>. Она получила дальнейшее развитие в работах Д.И. </a:t>
            </a:r>
            <a:r>
              <a:rPr lang="ru-RU" dirty="0" err="1" smtClean="0">
                <a:latin typeface="Times New Roman" panose="02020603050405020304" pitchFamily="18" charset="0"/>
                <a:cs typeface="Times New Roman" panose="02020603050405020304" pitchFamily="18" charset="0"/>
              </a:rPr>
              <a:t>Фельдштейна</a:t>
            </a:r>
            <a:r>
              <a:rPr lang="ru-RU" dirty="0" smtClean="0">
                <a:latin typeface="Times New Roman" panose="02020603050405020304" pitchFamily="18" charset="0"/>
                <a:cs typeface="Times New Roman" panose="02020603050405020304" pitchFamily="18" charset="0"/>
              </a:rPr>
              <a:t>.</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29007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ctr"/>
            <a:r>
              <a:rPr lang="ru-RU" b="1" dirty="0" smtClean="0">
                <a:solidFill>
                  <a:srgbClr val="FF0000"/>
                </a:solidFill>
                <a:latin typeface="Times New Roman" panose="02020603050405020304" pitchFamily="18" charset="0"/>
                <a:cs typeface="Times New Roman" panose="02020603050405020304" pitchFamily="18" charset="0"/>
              </a:rPr>
              <a:t>2.6. Проблема развития мышления в ранних работах Жана Пиаже</a:t>
            </a:r>
          </a:p>
          <a:p>
            <a:pPr algn="just"/>
            <a:r>
              <a:rPr lang="ru-RU" dirty="0" smtClean="0">
                <a:latin typeface="Times New Roman" panose="02020603050405020304" pitchFamily="18" charset="0"/>
                <a:cs typeface="Times New Roman" panose="02020603050405020304" pitchFamily="18" charset="0"/>
              </a:rPr>
              <a:t>Задача, которую поставил перед собой выдающийся швейцарский психолог Ж. Пиаже (1896–1980), состояла в том, чтобы раскрыть психологические механизмы целостных логических структур. Но прежде он изучил скрытые умственные тенденции и наметил механизмы их возникновения и смены.</a:t>
            </a:r>
          </a:p>
          <a:p>
            <a:pPr algn="just"/>
            <a:r>
              <a:rPr lang="ru-RU" dirty="0" smtClean="0">
                <a:latin typeface="Times New Roman" panose="02020603050405020304" pitchFamily="18" charset="0"/>
                <a:cs typeface="Times New Roman" panose="02020603050405020304" pitchFamily="18" charset="0"/>
              </a:rPr>
              <a:t>С помощью клинического метода Ж. Пиаже исследовал содержание и формы детской мысли: 1) своеобразные по своему содержанию представления ребенка о мире; 2) качественные особенности детской логики; 3) эгоцентрический характер</a:t>
            </a:r>
          </a:p>
          <a:p>
            <a:pPr algn="just"/>
            <a:r>
              <a:rPr lang="ru-RU" dirty="0" smtClean="0">
                <a:latin typeface="Times New Roman" panose="02020603050405020304" pitchFamily="18" charset="0"/>
                <a:cs typeface="Times New Roman" panose="02020603050405020304" pitchFamily="18" charset="0"/>
              </a:rPr>
              <a:t>детской мысли.</a:t>
            </a:r>
          </a:p>
          <a:p>
            <a:pPr algn="just"/>
            <a:r>
              <a:rPr lang="ru-RU" dirty="0" smtClean="0">
                <a:latin typeface="Times New Roman" panose="02020603050405020304" pitchFamily="18" charset="0"/>
                <a:cs typeface="Times New Roman" panose="02020603050405020304" pitchFamily="18" charset="0"/>
              </a:rPr>
              <a:t>Основное достижение Пиаже – открытие эгоцентризма ребенка как центральной особенности мышления, скрытой умственной позиции. Своеобразие детской логики, детской речи, детских представлений о мире является лишь следствием этой эгоцентрической умственной позиции.</a:t>
            </a:r>
          </a:p>
          <a:p>
            <a:pPr algn="just"/>
            <a:r>
              <a:rPr lang="ru-RU" b="1" dirty="0" smtClean="0">
                <a:latin typeface="Times New Roman" panose="02020603050405020304" pitchFamily="18" charset="0"/>
                <a:cs typeface="Times New Roman" panose="02020603050405020304" pitchFamily="18" charset="0"/>
              </a:rPr>
              <a:t>Своеобразие представления ребенка о мире </a:t>
            </a:r>
            <a:r>
              <a:rPr lang="ru-RU" dirty="0" smtClean="0">
                <a:latin typeface="Times New Roman" panose="02020603050405020304" pitchFamily="18" charset="0"/>
                <a:cs typeface="Times New Roman" panose="02020603050405020304" pitchFamily="18" charset="0"/>
              </a:rPr>
              <a:t>состоит в том, что на определенной ступени своего развития он рассматривает предметы такими, какими их дает восприятие, и не видит вещи в их внутренних отношениях. Например, ребенок думает, что луна следует за ним во время его прогулок, останавливается, когда он останавливается, бежит за ним, когда он бежит. Это явление Ж. Пиаже назвал реализмом. Именно такой реализм и мешает ребенку рассматривать вещи независимо от субъекта, в их внутренней взаимосвязи. Свое мгновенное восприятие ребенок считает абсолютно истинным. Это происходит потому, что дети не могут отделить свое «Я» от окружающего мира, от вещей.</a:t>
            </a:r>
          </a:p>
          <a:p>
            <a:pPr algn="just"/>
            <a:r>
              <a:rPr lang="ru-RU" dirty="0" smtClean="0">
                <a:latin typeface="Times New Roman" panose="02020603050405020304" pitchFamily="18" charset="0"/>
                <a:cs typeface="Times New Roman" panose="02020603050405020304" pitchFamily="18" charset="0"/>
              </a:rPr>
              <a:t>Реализм бывает двух типов: интеллектуальный и моральный. Например, ребенок уверен, что ветви деревьев делают ветер. Это интеллектуальный реализм. Моральный реализм выражается в том, что ребенок не учитывает в оценке поступка внутреннее намерение и судит о поступке только по внешнему эффекту, материальному результату.</a:t>
            </a:r>
          </a:p>
          <a:p>
            <a:pPr algn="just"/>
            <a:r>
              <a:rPr lang="ru-RU" dirty="0" smtClean="0">
                <a:latin typeface="Times New Roman" panose="02020603050405020304" pitchFamily="18" charset="0"/>
                <a:cs typeface="Times New Roman" panose="02020603050405020304" pitchFamily="18" charset="0"/>
              </a:rPr>
              <a:t>Пиаже считал, что развитие представлений о мире идет в трех направлениях: </a:t>
            </a:r>
          </a:p>
          <a:p>
            <a:pPr marL="342900" indent="-342900" algn="just">
              <a:buAutoNum type="arabicParenR"/>
            </a:pPr>
            <a:r>
              <a:rPr lang="ru-RU" dirty="0" smtClean="0">
                <a:latin typeface="Times New Roman" panose="02020603050405020304" pitchFamily="18" charset="0"/>
                <a:cs typeface="Times New Roman" panose="02020603050405020304" pitchFamily="18" charset="0"/>
              </a:rPr>
              <a:t>от реализма к объективности; </a:t>
            </a:r>
          </a:p>
          <a:p>
            <a:pPr marL="342900" indent="-342900" algn="just">
              <a:buAutoNum type="arabicParenR"/>
            </a:pPr>
            <a:r>
              <a:rPr lang="ru-RU" dirty="0" smtClean="0">
                <a:latin typeface="Times New Roman" panose="02020603050405020304" pitchFamily="18" charset="0"/>
                <a:cs typeface="Times New Roman" panose="02020603050405020304" pitchFamily="18" charset="0"/>
              </a:rPr>
              <a:t>2) от реализма к </a:t>
            </a:r>
            <a:r>
              <a:rPr lang="ru-RU" dirty="0" err="1" smtClean="0">
                <a:latin typeface="Times New Roman" panose="02020603050405020304" pitchFamily="18" charset="0"/>
                <a:cs typeface="Times New Roman" panose="02020603050405020304" pitchFamily="18" charset="0"/>
              </a:rPr>
              <a:t>реципрокности</a:t>
            </a:r>
            <a:r>
              <a:rPr lang="ru-RU" dirty="0" smtClean="0">
                <a:latin typeface="Times New Roman" panose="02020603050405020304" pitchFamily="18" charset="0"/>
                <a:cs typeface="Times New Roman" panose="02020603050405020304" pitchFamily="18" charset="0"/>
              </a:rPr>
              <a:t> (взаимности); </a:t>
            </a:r>
          </a:p>
          <a:p>
            <a:pPr marL="342900" indent="-342900" algn="just">
              <a:buAutoNum type="arabicParenR"/>
            </a:pPr>
            <a:r>
              <a:rPr lang="ru-RU" dirty="0" smtClean="0">
                <a:latin typeface="Times New Roman" panose="02020603050405020304" pitchFamily="18" charset="0"/>
                <a:cs typeface="Times New Roman" panose="02020603050405020304" pitchFamily="18" charset="0"/>
              </a:rPr>
              <a:t>3) от реализма к релятивизму.</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43040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534" y="0"/>
            <a:ext cx="12096466"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Развитие детских представлений, происходящее от реализма к объективности, заключается в том, что данное развитие проходит несколько этапов: </a:t>
            </a:r>
            <a:r>
              <a:rPr lang="ru-RU" b="1" i="1" dirty="0" err="1" smtClean="0">
                <a:latin typeface="Times New Roman" panose="02020603050405020304" pitchFamily="18" charset="0"/>
                <a:cs typeface="Times New Roman" panose="02020603050405020304" pitchFamily="18" charset="0"/>
              </a:rPr>
              <a:t>партиципации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сопричастие</a:t>
            </a:r>
            <a:r>
              <a:rPr lang="ru-RU" dirty="0" smtClean="0">
                <a:latin typeface="Times New Roman" panose="02020603050405020304" pitchFamily="18" charset="0"/>
                <a:cs typeface="Times New Roman" panose="02020603050405020304" pitchFamily="18" charset="0"/>
              </a:rPr>
              <a:t>), </a:t>
            </a:r>
            <a:r>
              <a:rPr lang="ru-RU" b="1" i="1" dirty="0" smtClean="0">
                <a:latin typeface="Times New Roman" panose="02020603050405020304" pitchFamily="18" charset="0"/>
                <a:cs typeface="Times New Roman" panose="02020603050405020304" pitchFamily="18" charset="0"/>
              </a:rPr>
              <a:t>анимизма</a:t>
            </a:r>
            <a:r>
              <a:rPr lang="ru-RU" dirty="0" smtClean="0">
                <a:latin typeface="Times New Roman" panose="02020603050405020304" pitchFamily="18" charset="0"/>
                <a:cs typeface="Times New Roman" panose="02020603050405020304" pitchFamily="18" charset="0"/>
              </a:rPr>
              <a:t> (всеобщее одушевление) и </a:t>
            </a:r>
            <a:r>
              <a:rPr lang="ru-RU" b="1" i="1" dirty="0" err="1" smtClean="0">
                <a:latin typeface="Times New Roman" panose="02020603050405020304" pitchFamily="18" charset="0"/>
                <a:cs typeface="Times New Roman" panose="02020603050405020304" pitchFamily="18" charset="0"/>
              </a:rPr>
              <a:t>артификализма</a:t>
            </a:r>
            <a:r>
              <a:rPr lang="ru-RU" dirty="0" smtClean="0">
                <a:latin typeface="Times New Roman" panose="02020603050405020304" pitchFamily="18" charset="0"/>
                <a:cs typeface="Times New Roman" panose="02020603050405020304" pitchFamily="18" charset="0"/>
              </a:rPr>
              <a:t> (понимание природных явлений по аналогии с деятельностью человека), на которых эгоцентрические отношения между «Я» и миром постепенно редуцируются. Только после осознания своего собственного положения среди вещей внутренний мир ребенка выделяется и противопоставляется внешнему миру.</a:t>
            </a:r>
          </a:p>
          <a:p>
            <a:pPr algn="just"/>
            <a:r>
              <a:rPr lang="ru-RU" dirty="0" smtClean="0">
                <a:latin typeface="Times New Roman" panose="02020603050405020304" pitchFamily="18" charset="0"/>
                <a:cs typeface="Times New Roman" panose="02020603050405020304" pitchFamily="18" charset="0"/>
              </a:rPr>
              <a:t>Параллельно эволюции детских представлений о мире, направленной от реализма к объективности, идет развитие детских идей от </a:t>
            </a:r>
            <a:r>
              <a:rPr lang="ru-RU" b="1" i="1" dirty="0" smtClean="0">
                <a:latin typeface="Times New Roman" panose="02020603050405020304" pitchFamily="18" charset="0"/>
                <a:cs typeface="Times New Roman" panose="02020603050405020304" pitchFamily="18" charset="0"/>
              </a:rPr>
              <a:t>реализма к </a:t>
            </a:r>
            <a:r>
              <a:rPr lang="ru-RU" b="1" i="1" dirty="0" err="1" smtClean="0">
                <a:latin typeface="Times New Roman" panose="02020603050405020304" pitchFamily="18" charset="0"/>
                <a:cs typeface="Times New Roman" panose="02020603050405020304" pitchFamily="18" charset="0"/>
              </a:rPr>
              <a:t>реципрокности</a:t>
            </a:r>
            <a:r>
              <a:rPr lang="ru-RU" b="1" i="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(взаимности). На этом этапе ребенок открывает для себя точки зрения других людей, приписывает им то же значение, что и своей собственной, устанавливает между ними определенное соответствие. С этого момента он начинает видеть реальность уже не только как непосредственно данную ему самому, но и как бы установленную благодаря координации всех точек зрения, взятых вместе.</a:t>
            </a:r>
          </a:p>
          <a:p>
            <a:pPr algn="just"/>
            <a:r>
              <a:rPr lang="ru-RU" dirty="0" smtClean="0">
                <a:latin typeface="Times New Roman" panose="02020603050405020304" pitchFamily="18" charset="0"/>
                <a:cs typeface="Times New Roman" panose="02020603050405020304" pitchFamily="18" charset="0"/>
              </a:rPr>
              <a:t>Мысль ребенка развивается и в третьем направлении – </a:t>
            </a:r>
            <a:r>
              <a:rPr lang="ru-RU" b="1" i="1" dirty="0" smtClean="0">
                <a:latin typeface="Times New Roman" panose="02020603050405020304" pitchFamily="18" charset="0"/>
                <a:cs typeface="Times New Roman" panose="02020603050405020304" pitchFamily="18" charset="0"/>
              </a:rPr>
              <a:t>от реализма к релятивизму</a:t>
            </a:r>
            <a:r>
              <a:rPr lang="ru-RU" dirty="0" smtClean="0">
                <a:latin typeface="Times New Roman" panose="02020603050405020304" pitchFamily="18" charset="0"/>
                <a:cs typeface="Times New Roman" panose="02020603050405020304" pitchFamily="18" charset="0"/>
              </a:rPr>
              <a:t>. Вначале ребенок думает, что существуют абсолютные субстанции и абсолютные качества. Позже он осознает, что явления связаны между собой, а наши оценки относительны. Например, сначала ребенок думает, что в каждом движущемся предмете есть мотор, благодаря которому этот предмет двигается, но потом понимает, что перемещение отдельного тела есть воздействие внешних сил.</a:t>
            </a:r>
          </a:p>
          <a:p>
            <a:pPr algn="just"/>
            <a:r>
              <a:rPr lang="ru-RU" dirty="0" smtClean="0">
                <a:latin typeface="Times New Roman" panose="02020603050405020304" pitchFamily="18" charset="0"/>
                <a:cs typeface="Times New Roman" panose="02020603050405020304" pitchFamily="18" charset="0"/>
              </a:rPr>
              <a:t>Наряду с качественным своеобразием содержания детской мысли эгоцентризм обусловливает следующие </a:t>
            </a:r>
            <a:r>
              <a:rPr lang="ru-RU" b="1" i="1" dirty="0" smtClean="0">
                <a:latin typeface="Times New Roman" panose="02020603050405020304" pitchFamily="18" charset="0"/>
                <a:cs typeface="Times New Roman" panose="02020603050405020304" pitchFamily="18" charset="0"/>
              </a:rPr>
              <a:t>особенности детской логики:</a:t>
            </a:r>
            <a:r>
              <a:rPr lang="ru-RU" dirty="0" smtClean="0">
                <a:latin typeface="Times New Roman" panose="02020603050405020304" pitchFamily="18" charset="0"/>
                <a:cs typeface="Times New Roman" panose="02020603050405020304" pitchFamily="18" charset="0"/>
              </a:rPr>
              <a:t> синкретизм (тенденцию связывать все со всем), соположение (отсутствие причинной связи между суждениями), трансдукцию (переход в рассуждении от частного к частному, минуя общее положение), нечувствительность к противоречию и др. У всех этих особенностей детского мышления имеется одна общая черта, которая также внутренне зависит от эгоцентризма. Она состоит в том, что ребенок до 7–8 лет не умеет выполнять логические операции сложения и умножения класса. Логическое сложение – это нахождение класса, наименее общего для двух других классов, но содержащего оба этих класса в себе, например:</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96484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21102"/>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«животные = позвоночные + беспозвоночные».</a:t>
            </a:r>
          </a:p>
          <a:p>
            <a:pPr algn="just"/>
            <a:r>
              <a:rPr lang="ru-RU" dirty="0" smtClean="0">
                <a:latin typeface="Times New Roman" panose="02020603050405020304" pitchFamily="18" charset="0"/>
                <a:cs typeface="Times New Roman" panose="02020603050405020304" pitchFamily="18" charset="0"/>
              </a:rPr>
              <a:t>Логическое умножение – это операция, состоящая в том, чтобы найти наибольший класс, содержащийся одновременно в двух классах, т. е. найти совокупность элементов, общую для двух классов, например:</a:t>
            </a:r>
          </a:p>
          <a:p>
            <a:pPr algn="just"/>
            <a:r>
              <a:rPr lang="ru-RU" b="1" dirty="0" smtClean="0">
                <a:latin typeface="Times New Roman" panose="02020603050405020304" pitchFamily="18" charset="0"/>
                <a:cs typeface="Times New Roman" panose="02020603050405020304" pitchFamily="18" charset="0"/>
              </a:rPr>
              <a:t>«женевцы + протестанты = женевские протестанты</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Это неумение отражается на том, как дети дают определение понятиям. Было экспериментально установлено, что каждое детское понятие определяется большим числом разнородных элементов, никак не связанных иерархическими отношениями. Например, ребенок, давая определение силы, говорит: «Сила – это когда можно нести много вещей». Особенно трудно ему дается определение относительных понятий – таких, как брат, правая и левая рука, семья и др.</a:t>
            </a:r>
          </a:p>
          <a:p>
            <a:pPr algn="just"/>
            <a:r>
              <a:rPr lang="ru-RU" dirty="0" smtClean="0">
                <a:latin typeface="Times New Roman" panose="02020603050405020304" pitchFamily="18" charset="0"/>
                <a:cs typeface="Times New Roman" panose="02020603050405020304" pitchFamily="18" charset="0"/>
              </a:rPr>
              <a:t>Неумение производить логическое сложение и умножение приводит не только к тому, что дети дают неправильные определения понятиям, но и к противоречивости этих определений. Причину этого Пиаже видел в отсутствии равновесия: понятие избавляется от противоречия, когда достигается равновесие. Критерием устойчивого равновесия он считал появление </a:t>
            </a:r>
            <a:r>
              <a:rPr lang="ru-RU" b="1" i="1" dirty="0" smtClean="0">
                <a:latin typeface="Times New Roman" panose="02020603050405020304" pitchFamily="18" charset="0"/>
                <a:cs typeface="Times New Roman" panose="02020603050405020304" pitchFamily="18" charset="0"/>
              </a:rPr>
              <a:t>обратимости мысли</a:t>
            </a:r>
            <a:r>
              <a:rPr lang="ru-RU" dirty="0" smtClean="0">
                <a:latin typeface="Times New Roman" panose="02020603050405020304" pitchFamily="18" charset="0"/>
                <a:cs typeface="Times New Roman" panose="02020603050405020304" pitchFamily="18" charset="0"/>
              </a:rPr>
              <a:t>. По его мнению, каждому умственному действию соответствует симметричное действие, которое позволяет вернуться к отправному пункту.</a:t>
            </a:r>
          </a:p>
          <a:p>
            <a:pPr algn="just"/>
            <a:r>
              <a:rPr lang="ru-RU" dirty="0" smtClean="0">
                <a:latin typeface="Times New Roman" panose="02020603050405020304" pitchFamily="18" charset="0"/>
                <a:cs typeface="Times New Roman" panose="02020603050405020304" pitchFamily="18" charset="0"/>
              </a:rPr>
              <a:t>В своих ранних работах Пиаже связывал отсутствие обратимости мысли с эгоцентризмом ребенка. Но прежде чем обратиться к характеристике этого центрального явления, остановимся еще на одной важной особенности детской психики – феномене эгоцентрической речи.</a:t>
            </a:r>
          </a:p>
          <a:p>
            <a:pPr algn="just"/>
            <a:r>
              <a:rPr lang="ru-RU" dirty="0" smtClean="0">
                <a:latin typeface="Times New Roman" panose="02020603050405020304" pitchFamily="18" charset="0"/>
                <a:cs typeface="Times New Roman" panose="02020603050405020304" pitchFamily="18" charset="0"/>
              </a:rPr>
              <a:t>Пиаже считал, что детская речь эгоцентрична потому, что ребенок говорит только «со своей точки зрения» и не пытается понять позицию собеседника. Для него любой встречный – собеседник. Ребенку важна лишь видимость интереса. Вербальный эгоцентризм проявляется в том, что ребенок говорит, не пытаясь воздействовать на другого и не осознавая различия своей точки зрения с точкой зрения собеседника.</a:t>
            </a:r>
          </a:p>
          <a:p>
            <a:pPr algn="just"/>
            <a:r>
              <a:rPr lang="ru-RU" dirty="0" smtClean="0">
                <a:latin typeface="Times New Roman" panose="02020603050405020304" pitchFamily="18" charset="0"/>
                <a:cs typeface="Times New Roman" panose="02020603050405020304" pitchFamily="18" charset="0"/>
              </a:rPr>
              <a:t>Эгоцентрическая речь не охватывает всей речи ребенка, ее доля зависит, во-первых, от активности самого ребенка, во-вторых, от типа социальных отношений, установившихся как между ребенком и взрослым, так и между детьми-ровесниками. Там, где господствуют авторитет взрослого и отношения принуждения, эгоцентрическая речь занимает значительное место.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36102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
            <a:ext cx="12192000" cy="6463308"/>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В среде сверстников, где могут вестись дискуссии и споры, процент такой речи снижается. Но с возрастом коэффициент эгоцентрической речи уменьшается независимо от среды. В три года он достигает наибольшей величины – 75 %, от трех до шести лет эгоцентрическая речь постепенно убывает, а после семи лет совсем исчезает.</a:t>
            </a:r>
          </a:p>
          <a:p>
            <a:pPr algn="just"/>
            <a:r>
              <a:rPr lang="ru-RU" dirty="0" smtClean="0">
                <a:latin typeface="Times New Roman" panose="02020603050405020304" pitchFamily="18" charset="0"/>
                <a:cs typeface="Times New Roman" panose="02020603050405020304" pitchFamily="18" charset="0"/>
              </a:rPr>
              <a:t>Значение экспериментальных фактов, полученных в исследованиях Пиаже, состоит в том, что благодаря им открывается остававшееся долгое время малоизученным и непризнанным важнейшее психологическое явление – умственная позиция ребенка, определяющая его отношение к действительности.</a:t>
            </a:r>
          </a:p>
          <a:p>
            <a:pPr algn="just"/>
            <a:r>
              <a:rPr lang="ru-RU" dirty="0" smtClean="0">
                <a:latin typeface="Times New Roman" panose="02020603050405020304" pitchFamily="18" charset="0"/>
                <a:cs typeface="Times New Roman" panose="02020603050405020304" pitchFamily="18" charset="0"/>
              </a:rPr>
              <a:t>Особое внимание Пиаже уделил эгоцентризму познания. Он рассматривал эгоцентризм как неспособность индивида изменить свою познавательную позицию по отношению к некоторому объекту, мнению или представлению. Корни эгоцентризма, по его представлению, лежат в непонимании субъектом существования точки зрения, отличной от его точки зрения. Это происходит потому, что субъект уверен в тождественности психологической организации других людей и своей собственной. </a:t>
            </a:r>
          </a:p>
          <a:p>
            <a:pPr algn="just"/>
            <a:r>
              <a:rPr lang="ru-RU" dirty="0" smtClean="0">
                <a:latin typeface="Times New Roman" panose="02020603050405020304" pitchFamily="18" charset="0"/>
                <a:cs typeface="Times New Roman" panose="02020603050405020304" pitchFamily="18" charset="0"/>
              </a:rPr>
              <a:t>Эгоцентризм может быть познавательным, моральным, коммуникативным. Познавательный эгоцентризм характеризует процессы восприятия и мышления. Моральными эгоцентризм отражает неспособность восприятия моральных действий и</a:t>
            </a:r>
          </a:p>
          <a:p>
            <a:pPr algn="just"/>
            <a:r>
              <a:rPr lang="ru-RU" dirty="0" smtClean="0">
                <a:latin typeface="Times New Roman" panose="02020603050405020304" pitchFamily="18" charset="0"/>
                <a:cs typeface="Times New Roman" panose="02020603050405020304" pitchFamily="18" charset="0"/>
              </a:rPr>
              <a:t>поступков других людей. Коммуникативными эгоцентризм наблюдается при передаче информации другими людям и отрицает существование другого смысла в передаваемой информации.</a:t>
            </a:r>
          </a:p>
          <a:p>
            <a:pPr algn="just"/>
            <a:r>
              <a:rPr lang="ru-RU" dirty="0" smtClean="0">
                <a:latin typeface="Times New Roman" panose="02020603050405020304" pitchFamily="18" charset="0"/>
                <a:cs typeface="Times New Roman" panose="02020603050405020304" pitchFamily="18" charset="0"/>
              </a:rPr>
              <a:t>Изначальный эгоцентризм познания – это не гипертрофия осознания «Я», а, напротив, непосредственное отношение к объектам, где субъект, игнорируя «Я», не может выйти из «Я», чтобы найти свое место в мире отношений, освобожденных от субъективных связей. Пиаже считал, что снижение эгоцентризма связано не с увеличением знаний, а с возможностью субъекта соотносить свою точку зрения с другими.</a:t>
            </a:r>
          </a:p>
          <a:p>
            <a:pPr algn="just"/>
            <a:r>
              <a:rPr lang="ru-RU" dirty="0" smtClean="0">
                <a:latin typeface="Times New Roman" panose="02020603050405020304" pitchFamily="18" charset="0"/>
                <a:cs typeface="Times New Roman" panose="02020603050405020304" pitchFamily="18" charset="0"/>
              </a:rPr>
              <a:t>Переход от эгоцентризма (или, как позже его называл Пиаже, </a:t>
            </a:r>
            <a:r>
              <a:rPr lang="ru-RU" dirty="0" err="1" smtClean="0">
                <a:latin typeface="Times New Roman" panose="02020603050405020304" pitchFamily="18" charset="0"/>
                <a:cs typeface="Times New Roman" panose="02020603050405020304" pitchFamily="18" charset="0"/>
              </a:rPr>
              <a:t>центрации</a:t>
            </a:r>
            <a:r>
              <a:rPr lang="ru-RU" dirty="0" smtClean="0">
                <a:latin typeface="Times New Roman" panose="02020603050405020304" pitchFamily="18" charset="0"/>
                <a:cs typeface="Times New Roman" panose="02020603050405020304" pitchFamily="18" charset="0"/>
              </a:rPr>
              <a:t>) к </a:t>
            </a:r>
            <a:r>
              <a:rPr lang="ru-RU" dirty="0" err="1" smtClean="0">
                <a:latin typeface="Times New Roman" panose="02020603050405020304" pitchFamily="18" charset="0"/>
                <a:cs typeface="Times New Roman" panose="02020603050405020304" pitchFamily="18" charset="0"/>
              </a:rPr>
              <a:t>децентрации</a:t>
            </a:r>
            <a:r>
              <a:rPr lang="ru-RU" dirty="0" smtClean="0">
                <a:latin typeface="Times New Roman" panose="02020603050405020304" pitchFamily="18" charset="0"/>
                <a:cs typeface="Times New Roman" panose="02020603050405020304" pitchFamily="18" charset="0"/>
              </a:rPr>
              <a:t> характеризует познание на всех уровнях развития. Всеобщность и неизбежность данного процесса позволили Пиаже назвать его законом развития.</a:t>
            </a:r>
          </a:p>
          <a:p>
            <a:pPr algn="just"/>
            <a:r>
              <a:rPr lang="ru-RU" dirty="0" smtClean="0">
                <a:latin typeface="Times New Roman" panose="02020603050405020304" pitchFamily="18" charset="0"/>
                <a:cs typeface="Times New Roman" panose="02020603050405020304" pitchFamily="18" charset="0"/>
              </a:rPr>
              <a:t>Чтобы преодолеть эгоцентризм, необходимо: 1) осознать свое «Я» в качестве субъекта и отделить субъект от объекта; 2) координировать свою собственную точку зрения с другими.</a:t>
            </a:r>
          </a:p>
        </p:txBody>
      </p:sp>
    </p:spTree>
    <p:extLst>
      <p:ext uri="{BB962C8B-B14F-4D97-AF65-F5344CB8AC3E}">
        <p14:creationId xmlns:p14="http://schemas.microsoft.com/office/powerpoint/2010/main" val="25883500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 Пиаже, развитие знаний о себе возникает у субъекта только при социальном взаимодействии, т. е. под влиянием развивающихся социальных взаимоотношений индивидов. Общество Пиаже рассматривает таким, как оно выступает для ребенка, т. е. как сумму социальных отношений, среди которых можно выделить два крайних типа: отношения принуждения и отношения кооперации.</a:t>
            </a:r>
          </a:p>
          <a:p>
            <a:pPr algn="just"/>
            <a:r>
              <a:rPr lang="ru-RU" dirty="0" smtClean="0">
                <a:latin typeface="Times New Roman" panose="02020603050405020304" pitchFamily="18" charset="0"/>
                <a:cs typeface="Times New Roman" panose="02020603050405020304" pitchFamily="18" charset="0"/>
              </a:rPr>
              <a:t>Отношения </a:t>
            </a:r>
            <a:r>
              <a:rPr lang="ru-RU" b="1" i="1" dirty="0" smtClean="0">
                <a:latin typeface="Times New Roman" panose="02020603050405020304" pitchFamily="18" charset="0"/>
                <a:cs typeface="Times New Roman" panose="02020603050405020304" pitchFamily="18" charset="0"/>
              </a:rPr>
              <a:t>принуждения</a:t>
            </a:r>
            <a:r>
              <a:rPr lang="ru-RU" dirty="0" smtClean="0">
                <a:latin typeface="Times New Roman" panose="02020603050405020304" pitchFamily="18" charset="0"/>
                <a:cs typeface="Times New Roman" panose="02020603050405020304" pitchFamily="18" charset="0"/>
              </a:rPr>
              <a:t> не способствуют смене умственных позиций. Для того чтобы осознать свое «Я», следует освободиться от принуждения, кроме того, необходимо взаимодействие мнений. Но взрослый и ребенок вначале не могут</a:t>
            </a:r>
          </a:p>
          <a:p>
            <a:pPr algn="just"/>
            <a:r>
              <a:rPr lang="ru-RU" dirty="0" smtClean="0">
                <a:latin typeface="Times New Roman" panose="02020603050405020304" pitchFamily="18" charset="0"/>
                <a:cs typeface="Times New Roman" panose="02020603050405020304" pitchFamily="18" charset="0"/>
              </a:rPr>
              <a:t>достигнуть такого взаимодействия – слишком велико неравенство между ними. Только индивиды, считающие себя равными, могут осуществлять «развивающий» взаимный контроль. Такие взаимоотношения возможны среди представителей одного возраста, например, в детском коллективе, где отношения начинают формироваться на основе кооперации.</a:t>
            </a:r>
          </a:p>
          <a:p>
            <a:pPr algn="just"/>
            <a:r>
              <a:rPr lang="ru-RU" dirty="0" smtClean="0">
                <a:latin typeface="Times New Roman" panose="02020603050405020304" pitchFamily="18" charset="0"/>
                <a:cs typeface="Times New Roman" panose="02020603050405020304" pitchFamily="18" charset="0"/>
              </a:rPr>
              <a:t>Отношения </a:t>
            </a:r>
            <a:r>
              <a:rPr lang="ru-RU" b="1" i="1" dirty="0" smtClean="0">
                <a:latin typeface="Times New Roman" panose="02020603050405020304" pitchFamily="18" charset="0"/>
                <a:cs typeface="Times New Roman" panose="02020603050405020304" pitchFamily="18" charset="0"/>
              </a:rPr>
              <a:t>кооперации</a:t>
            </a:r>
            <a:r>
              <a:rPr lang="ru-RU" dirty="0" smtClean="0">
                <a:latin typeface="Times New Roman" panose="02020603050405020304" pitchFamily="18" charset="0"/>
                <a:cs typeface="Times New Roman" panose="02020603050405020304" pitchFamily="18" charset="0"/>
              </a:rPr>
              <a:t> строятся на основе взаимного уважения. Сразу возникает потребность приспособиться к другому человеку и необходимость осознать существование другой точки зрения. Вследствие этого формируются рациональные элементы в логике и этике. Еще одно важное понятие, существующее в системе психологических взглядов, – социализация. По Пиаже, </a:t>
            </a:r>
            <a:r>
              <a:rPr lang="ru-RU" b="1" i="1" dirty="0" smtClean="0">
                <a:latin typeface="Times New Roman" panose="02020603050405020304" pitchFamily="18" charset="0"/>
                <a:cs typeface="Times New Roman" panose="02020603050405020304" pitchFamily="18" charset="0"/>
              </a:rPr>
              <a:t>социализация</a:t>
            </a:r>
            <a:r>
              <a:rPr lang="ru-RU" dirty="0" smtClean="0">
                <a:latin typeface="Times New Roman" panose="02020603050405020304" pitchFamily="18" charset="0"/>
                <a:cs typeface="Times New Roman" panose="02020603050405020304" pitchFamily="18" charset="0"/>
              </a:rPr>
              <a:t> – это процесс адаптации к социальной среде, состоящий в том, что ребенок, достигнув определенного уровня развития, становится способным к сотрудничеству с другими людьми благодаря разделению и координации своей точки зрения и точек зрения других людей. Социализация обусловливает решающий поворот в психическом развитии ребенка – переход от эгоцентрической позиции к объективной. Такой переход происходит к 7–8 годам.</a:t>
            </a:r>
          </a:p>
          <a:p>
            <a:pPr algn="ctr"/>
            <a:r>
              <a:rPr lang="ru-RU" b="1" dirty="0" smtClean="0">
                <a:solidFill>
                  <a:srgbClr val="FF0000"/>
                </a:solidFill>
                <a:latin typeface="Times New Roman" panose="02020603050405020304" pitchFamily="18" charset="0"/>
                <a:cs typeface="Times New Roman" panose="02020603050405020304" pitchFamily="18" charset="0"/>
              </a:rPr>
              <a:t>2.7. Теория когнитивного развития (концепция Ж. Пиаже)</a:t>
            </a:r>
          </a:p>
          <a:p>
            <a:pPr algn="just"/>
            <a:r>
              <a:rPr lang="ru-RU" dirty="0" smtClean="0">
                <a:latin typeface="Times New Roman" panose="02020603050405020304" pitchFamily="18" charset="0"/>
                <a:cs typeface="Times New Roman" panose="02020603050405020304" pitchFamily="18" charset="0"/>
              </a:rPr>
              <a:t>При изучении психологии развивающегося ребенка всегда уделялось большое внимание мышлению и речи, потому что они составляют основу интеллекта. Этой проблемой занимались Л.С. Выготский, Н.Б. Шумакова, Ж. Пиаже, Дж. </a:t>
            </a:r>
            <a:r>
              <a:rPr lang="ru-RU" dirty="0" err="1" smtClean="0">
                <a:latin typeface="Times New Roman" panose="02020603050405020304" pitchFamily="18" charset="0"/>
                <a:cs typeface="Times New Roman" panose="02020603050405020304" pitchFamily="18" charset="0"/>
              </a:rPr>
              <a:t>Брунер</a:t>
            </a:r>
            <a:r>
              <a:rPr lang="ru-RU" dirty="0" smtClean="0">
                <a:latin typeface="Times New Roman" panose="02020603050405020304" pitchFamily="18" charset="0"/>
                <a:cs typeface="Times New Roman" panose="02020603050405020304" pitchFamily="18" charset="0"/>
              </a:rPr>
              <a:t> и др. Остановимся более подробно на теории Ж. Пиаже. </a:t>
            </a:r>
          </a:p>
          <a:p>
            <a:pPr algn="just"/>
            <a:r>
              <a:rPr lang="ru-RU" dirty="0" smtClean="0">
                <a:latin typeface="Times New Roman" panose="02020603050405020304" pitchFamily="18" charset="0"/>
                <a:cs typeface="Times New Roman" panose="02020603050405020304" pitchFamily="18" charset="0"/>
              </a:rPr>
              <a:t>Пиаже детально изучил развитие мышления вплоть до того момента, когда оно соединяется с речью, особенно мышления наглядно-действенного и наглядно- образного. Он считал, что мышление складывается задолго до того, как оно становится речевым. Пиаже были выделены логические структуры мышления, названные </a:t>
            </a:r>
            <a:r>
              <a:rPr lang="ru-RU" b="1" i="1" dirty="0" smtClean="0">
                <a:latin typeface="Times New Roman" panose="02020603050405020304" pitchFamily="18" charset="0"/>
                <a:cs typeface="Times New Roman" panose="02020603050405020304" pitchFamily="18" charset="0"/>
              </a:rPr>
              <a:t>операциями. </a:t>
            </a: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43499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Операция</a:t>
            </a:r>
            <a:r>
              <a:rPr lang="ru-RU" dirty="0" smtClean="0">
                <a:latin typeface="Times New Roman" panose="02020603050405020304" pitchFamily="18" charset="0"/>
                <a:cs typeface="Times New Roman" panose="02020603050405020304" pitchFamily="18" charset="0"/>
              </a:rPr>
              <a:t> – это мыслительное действие, обладающее свойством обратимости, т. е. если ребенок выполнил нужное задание, то он может вернуться к его началу путем совершения обратного действия. (К обратимым можно отнести парные</a:t>
            </a:r>
          </a:p>
          <a:p>
            <a:pPr algn="just"/>
            <a:r>
              <a:rPr lang="ru-RU" dirty="0" smtClean="0">
                <a:latin typeface="Times New Roman" panose="02020603050405020304" pitchFamily="18" charset="0"/>
                <a:cs typeface="Times New Roman" panose="02020603050405020304" pitchFamily="18" charset="0"/>
              </a:rPr>
              <a:t>математические операции.) По мнению Пиаже, суть интеллектуального развития ребенка состоит в овладении операциями.</a:t>
            </a:r>
          </a:p>
          <a:p>
            <a:pPr algn="just"/>
            <a:r>
              <a:rPr lang="ru-RU" b="1" i="1" dirty="0" smtClean="0">
                <a:latin typeface="Times New Roman" panose="02020603050405020304" pitchFamily="18" charset="0"/>
                <a:cs typeface="Times New Roman" panose="02020603050405020304" pitchFamily="18" charset="0"/>
              </a:rPr>
              <a:t>Знание </a:t>
            </a:r>
            <a:r>
              <a:rPr lang="ru-RU" dirty="0" smtClean="0">
                <a:latin typeface="Times New Roman" panose="02020603050405020304" pitchFamily="18" charset="0"/>
                <a:cs typeface="Times New Roman" panose="02020603050405020304" pitchFamily="18" charset="0"/>
              </a:rPr>
              <a:t>для </a:t>
            </a:r>
            <a:r>
              <a:rPr lang="ru-RU" dirty="0" err="1" smtClean="0">
                <a:latin typeface="Times New Roman" panose="02020603050405020304" pitchFamily="18" charset="0"/>
                <a:cs typeface="Times New Roman" panose="02020603050405020304" pitchFamily="18" charset="0"/>
              </a:rPr>
              <a:t>Ж.Пиаже</a:t>
            </a:r>
            <a:r>
              <a:rPr lang="ru-RU" dirty="0" smtClean="0">
                <a:latin typeface="Times New Roman" panose="02020603050405020304" pitchFamily="18" charset="0"/>
                <a:cs typeface="Times New Roman" panose="02020603050405020304" pitchFamily="18" charset="0"/>
              </a:rPr>
              <a:t> – это процесс. Знать – значит действовать в соответствии с имеющимися знаниями. Действия могут осуществляться в уме или практически.</a:t>
            </a:r>
          </a:p>
          <a:p>
            <a:pPr algn="just"/>
            <a:r>
              <a:rPr lang="ru-RU" dirty="0" smtClean="0">
                <a:latin typeface="Times New Roman" panose="02020603050405020304" pitchFamily="18" charset="0"/>
                <a:cs typeface="Times New Roman" panose="02020603050405020304" pitchFamily="18" charset="0"/>
              </a:rPr>
              <a:t>Основной целью разумного поведения, или мышления, Пиаже считал адаптацию к окружающей среде. Способы адаптации названы им схемами. </a:t>
            </a:r>
            <a:r>
              <a:rPr lang="ru-RU" b="1" i="1" dirty="0" smtClean="0">
                <a:latin typeface="Times New Roman" panose="02020603050405020304" pitchFamily="18" charset="0"/>
                <a:cs typeface="Times New Roman" panose="02020603050405020304" pitchFamily="18" charset="0"/>
              </a:rPr>
              <a:t>Схема</a:t>
            </a:r>
            <a:r>
              <a:rPr lang="ru-RU" dirty="0" smtClean="0">
                <a:latin typeface="Times New Roman" panose="02020603050405020304" pitchFamily="18" charset="0"/>
                <a:cs typeface="Times New Roman" panose="02020603050405020304" pitchFamily="18" charset="0"/>
              </a:rPr>
              <a:t> – это повторяющаяся структура или организация действий в определенных ситуациях. Это могут быть простые движения, комплекс двигательных умений, навыков или умственных действий.</a:t>
            </a:r>
          </a:p>
          <a:p>
            <a:pPr algn="just"/>
            <a:r>
              <a:rPr lang="ru-RU" dirty="0" smtClean="0">
                <a:latin typeface="Times New Roman" panose="02020603050405020304" pitchFamily="18" charset="0"/>
                <a:cs typeface="Times New Roman" panose="02020603050405020304" pitchFamily="18" charset="0"/>
              </a:rPr>
              <a:t>Основными механизмами, благодаря которым ребенок переходит с одной стадии развития на другую, Пиаже назвал ассимиляцию, аккомодацию и равновесие. </a:t>
            </a:r>
            <a:r>
              <a:rPr lang="ru-RU" b="1" i="1" dirty="0" smtClean="0">
                <a:latin typeface="Times New Roman" panose="02020603050405020304" pitchFamily="18" charset="0"/>
                <a:cs typeface="Times New Roman" panose="02020603050405020304" pitchFamily="18" charset="0"/>
              </a:rPr>
              <a:t>Ассимиляция</a:t>
            </a:r>
            <a:r>
              <a:rPr lang="ru-RU" dirty="0" smtClean="0">
                <a:latin typeface="Times New Roman" panose="02020603050405020304" pitchFamily="18" charset="0"/>
                <a:cs typeface="Times New Roman" panose="02020603050405020304" pitchFamily="18" charset="0"/>
              </a:rPr>
              <a:t> – это действие с новыми предметами на основе уже сложившихся умений и навыков. </a:t>
            </a:r>
            <a:r>
              <a:rPr lang="ru-RU" b="1" i="1" dirty="0" smtClean="0">
                <a:latin typeface="Times New Roman" panose="02020603050405020304" pitchFamily="18" charset="0"/>
                <a:cs typeface="Times New Roman" panose="02020603050405020304" pitchFamily="18" charset="0"/>
              </a:rPr>
              <a:t>Аккомодация</a:t>
            </a:r>
            <a:r>
              <a:rPr lang="ru-RU" dirty="0" smtClean="0">
                <a:latin typeface="Times New Roman" panose="02020603050405020304" pitchFamily="18" charset="0"/>
                <a:cs typeface="Times New Roman" panose="02020603050405020304" pitchFamily="18" charset="0"/>
              </a:rPr>
              <a:t> – стремление изменить свои умения и навыки в результате изменившихся условий и в соответствии с ними. Аккомодация, восстанавливая нарушенное равновесие в психике и поведении, устраняет несоответствие между имеющимися навыками, умениями и условиями выполнения действий.</a:t>
            </a:r>
          </a:p>
          <a:p>
            <a:pPr algn="just"/>
            <a:r>
              <a:rPr lang="ru-RU" dirty="0" smtClean="0">
                <a:latin typeface="Times New Roman" panose="02020603050405020304" pitchFamily="18" charset="0"/>
                <a:cs typeface="Times New Roman" panose="02020603050405020304" pitchFamily="18" charset="0"/>
              </a:rPr>
              <a:t>Пиаже полагал, что надо стремиться к тому, чтобы ассимиляция и аккомодация всегда находились в равновесии, потому что, когда ассимиляция доминирует над аккомодацией, мышление становится ригидным, поведение – негибким. А если</a:t>
            </a:r>
          </a:p>
          <a:p>
            <a:pPr algn="just"/>
            <a:r>
              <a:rPr lang="ru-RU" dirty="0" smtClean="0">
                <a:latin typeface="Times New Roman" panose="02020603050405020304" pitchFamily="18" charset="0"/>
                <a:cs typeface="Times New Roman" panose="02020603050405020304" pitchFamily="18" charset="0"/>
              </a:rPr>
              <a:t>аккомодация превалирует над ассимиляцией, поведение детей становится непоследовательным и неорганизованным, наблюдается задержка в формировании устойчивых и экономных приспособительных умственных действий и операций, т. е. возникают проблемы в обучении. Равновесие между ассимиляцией и аккомодацией обеспечивает разумное поведение. Достижение равновесия – трудная задача. Успешность ее решения будет зависеть от интеллектуального уровня субъекта, от новых проблем, с которыми он столкнется. К равновесию необходимо стремиться, и важно, чтобы оно присутствовало на всех уровнях интеллектуального развития. </a:t>
            </a:r>
          </a:p>
          <a:p>
            <a:pPr algn="just"/>
            <a:r>
              <a:rPr lang="ru-RU" dirty="0" smtClean="0">
                <a:latin typeface="Times New Roman" panose="02020603050405020304" pitchFamily="18" charset="0"/>
                <a:cs typeface="Times New Roman" panose="02020603050405020304" pitchFamily="18" charset="0"/>
              </a:rPr>
              <a:t>Благодаря ассимиляции, аккомодации и равновесию происходит когнитивное развитие, продолжающееся на протяжении всей жизни человека. </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700637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 основании теории развития, в которой основным законом служит стремление субъекта к равновесию с реальностью, Пиаже выдвинул гипотезу о существовании стадий интеллектуального развития. Это следующее (после эгоцентризма) крупное достижение Пиаже в области детской психологии. По Пиаже, существует четыре такие стадии: сенсомоторная, дооперационная, стадия конкретных операций, стадия формальных операций.</a:t>
            </a:r>
          </a:p>
          <a:p>
            <a:pPr algn="just"/>
            <a:r>
              <a:rPr lang="ru-RU" b="1" i="1" dirty="0" smtClean="0">
                <a:latin typeface="Times New Roman" panose="02020603050405020304" pitchFamily="18" charset="0"/>
                <a:cs typeface="Times New Roman" panose="02020603050405020304" pitchFamily="18" charset="0"/>
              </a:rPr>
              <a:t>Сенсомоторная </a:t>
            </a:r>
            <a:r>
              <a:rPr lang="ru-RU" dirty="0" smtClean="0">
                <a:latin typeface="Times New Roman" panose="02020603050405020304" pitchFamily="18" charset="0"/>
                <a:cs typeface="Times New Roman" panose="02020603050405020304" pitchFamily="18" charset="0"/>
              </a:rPr>
              <a:t>стадия</a:t>
            </a:r>
            <a:r>
              <a:rPr lang="ru-RU" b="1" i="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по длительности протекает от рождения до 18–24 месяцев. В этот период ребенок становится способным к элементарным символическим действиям. Происходит психологическое отделение себя от внешнего мира, познание себя как субъекта действия, начинает осуществляться волевое управление своим поведением, появляется понимание устойчивости и постоянства внешних объектов, осознание того, что предметы продолжают существовать и находиться на своих местах и тогда, когда не воспринимаются через органы чувств.</a:t>
            </a:r>
          </a:p>
          <a:p>
            <a:pPr algn="just"/>
            <a:r>
              <a:rPr lang="ru-RU" b="1" i="1" dirty="0" smtClean="0">
                <a:latin typeface="Times New Roman" panose="02020603050405020304" pitchFamily="18" charset="0"/>
                <a:cs typeface="Times New Roman" panose="02020603050405020304" pitchFamily="18" charset="0"/>
              </a:rPr>
              <a:t>Дооперационная</a:t>
            </a:r>
            <a:r>
              <a:rPr lang="ru-RU" dirty="0" smtClean="0">
                <a:latin typeface="Times New Roman" panose="02020603050405020304" pitchFamily="18" charset="0"/>
                <a:cs typeface="Times New Roman" panose="02020603050405020304" pitchFamily="18" charset="0"/>
              </a:rPr>
              <a:t> стадия охватывает период от 18–24 месяцев до 7 лет. Дети этого возраста начинают пользоваться символами и речью, могут представить предметы и образы словами, описать их. В основном ребенок использует эти предметы и образы в игре, в процессе подражания. Ему трудно представить, как другие воспринимают то, что наблюдает и видит он сам. В этом выражается эгоцентризм мышления, т. е. ребенку трудно встать на позицию другого человека, увидеть явления и вещи его глазами. В этом возрасте дети могут классифицировать объекты по отдельным признакам, справляются с решением конкретных проблем, связанных с реальными отношениями людей, – трудность заключается лишь в том, что им трудно выражать все это в словесной форме.</a:t>
            </a:r>
          </a:p>
          <a:p>
            <a:pPr algn="just"/>
            <a:r>
              <a:rPr lang="ru-RU" dirty="0" smtClean="0">
                <a:latin typeface="Times New Roman" panose="02020603050405020304" pitchFamily="18" charset="0"/>
                <a:cs typeface="Times New Roman" panose="02020603050405020304" pitchFamily="18" charset="0"/>
              </a:rPr>
              <a:t>Стадия </a:t>
            </a:r>
            <a:r>
              <a:rPr lang="ru-RU" b="1" i="1" dirty="0" smtClean="0">
                <a:latin typeface="Times New Roman" panose="02020603050405020304" pitchFamily="18" charset="0"/>
                <a:cs typeface="Times New Roman" panose="02020603050405020304" pitchFamily="18" charset="0"/>
              </a:rPr>
              <a:t>конкретных операций </a:t>
            </a:r>
            <a:r>
              <a:rPr lang="ru-RU" dirty="0" smtClean="0">
                <a:latin typeface="Times New Roman" panose="02020603050405020304" pitchFamily="18" charset="0"/>
                <a:cs typeface="Times New Roman" panose="02020603050405020304" pitchFamily="18" charset="0"/>
              </a:rPr>
              <a:t>проходит с 7 до 12 лет. Этот возраст называется так потому, что ребенок, пользуясь понятиями, связывает их с конкретными объектами.</a:t>
            </a:r>
          </a:p>
          <a:p>
            <a:pPr algn="just"/>
            <a:r>
              <a:rPr lang="ru-RU" dirty="0" smtClean="0">
                <a:latin typeface="Times New Roman" panose="02020603050405020304" pitchFamily="18" charset="0"/>
                <a:cs typeface="Times New Roman" panose="02020603050405020304" pitchFamily="18" charset="0"/>
              </a:rPr>
              <a:t>Данная стадия характеризуется тем, что дети могут выполнять гибкие и обратимые операции, совершаемые в соответствии с логическими правилами, логически объяснять выполненные действия, рассматривать разные точки зрения, они становятся более объективными в своих оценках, приходят к интуитивному пониманию следующих логических принципов: если А = В и В = С, то А = С; А + В = В + А. В 6 лет усваиваются представления о сохранении числа, в 7 лет – массы, около 9 лет – веса предметов. Дети начинают классифицировать объекты по отдельным существенным</a:t>
            </a:r>
          </a:p>
          <a:p>
            <a:pPr algn="just"/>
            <a:r>
              <a:rPr lang="ru-RU" dirty="0" smtClean="0">
                <a:latin typeface="Times New Roman" panose="02020603050405020304" pitchFamily="18" charset="0"/>
                <a:cs typeface="Times New Roman" panose="02020603050405020304" pitchFamily="18" charset="0"/>
              </a:rPr>
              <a:t>признакам, выделять из них подклассы.</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125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5355312"/>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Рассмотрим освоение ребенком </a:t>
            </a:r>
            <a:r>
              <a:rPr lang="ru-RU" dirty="0" err="1" smtClean="0">
                <a:latin typeface="Times New Roman" panose="02020603050405020304" pitchFamily="18" charset="0"/>
                <a:cs typeface="Times New Roman" panose="02020603050405020304" pitchFamily="18" charset="0"/>
              </a:rPr>
              <a:t>сериации</a:t>
            </a:r>
            <a:r>
              <a:rPr lang="ru-RU" dirty="0" smtClean="0">
                <a:latin typeface="Times New Roman" panose="02020603050405020304" pitchFamily="18" charset="0"/>
                <a:cs typeface="Times New Roman" panose="02020603050405020304" pitchFamily="18" charset="0"/>
              </a:rPr>
              <a:t> на следующем примере. Детям предлагают разложить палочки по размеру, начиная от самой короткой и кончая самой длинной. У детей эта операция формируется постепенно, проходя ряд этапов. На начальном этапе дети утверждают, что все палочки одинаковые. Затем они делят их на две категории – большие и маленькие, без дальнейшего упорядочивания. Потом дети отмечают, что среди палочек есть большие, маленькие и средние. Дальше ребенок методом проб и ошибок пытается упорядочить палочки, опираясь на свой опыт, но снова неверно. И только на последней стадии он прибегает к методу </a:t>
            </a:r>
            <a:r>
              <a:rPr lang="ru-RU" dirty="0" err="1" smtClean="0">
                <a:latin typeface="Times New Roman" panose="02020603050405020304" pitchFamily="18" charset="0"/>
                <a:cs typeface="Times New Roman" panose="02020603050405020304" pitchFamily="18" charset="0"/>
              </a:rPr>
              <a:t>сериации</a:t>
            </a:r>
            <a:r>
              <a:rPr lang="ru-RU" dirty="0" smtClean="0">
                <a:latin typeface="Times New Roman" panose="02020603050405020304" pitchFamily="18" charset="0"/>
                <a:cs typeface="Times New Roman" panose="02020603050405020304" pitchFamily="18" charset="0"/>
              </a:rPr>
              <a:t>: сначала выбирает самую большую палочку и кладет ее на стол, затем ищет самую большую из оставшихся и т. д., правильно выстраивая серию.</a:t>
            </a:r>
          </a:p>
          <a:p>
            <a:pPr algn="just"/>
            <a:r>
              <a:rPr lang="ru-RU" dirty="0" smtClean="0">
                <a:latin typeface="Times New Roman" panose="02020603050405020304" pitchFamily="18" charset="0"/>
                <a:cs typeface="Times New Roman" panose="02020603050405020304" pitchFamily="18" charset="0"/>
              </a:rPr>
              <a:t>В этом возрасте дети могут упорядочивать объекты по различным признакам (высоте или весу), представлять в уме и называть серию выполняемых, выполненных действий или тех, которые еще надо выполнить. Семилетний ребенок может запомнить сложный путь, но графически способен воспроизвести его только в 8 лет.</a:t>
            </a:r>
          </a:p>
          <a:p>
            <a:pPr algn="just"/>
            <a:r>
              <a:rPr lang="ru-RU" dirty="0" smtClean="0">
                <a:latin typeface="Times New Roman" panose="02020603050405020304" pitchFamily="18" charset="0"/>
                <a:cs typeface="Times New Roman" panose="02020603050405020304" pitchFamily="18" charset="0"/>
              </a:rPr>
              <a:t>Стадия </a:t>
            </a:r>
            <a:r>
              <a:rPr lang="ru-RU" b="1" i="1" dirty="0" smtClean="0">
                <a:latin typeface="Times New Roman" panose="02020603050405020304" pitchFamily="18" charset="0"/>
                <a:cs typeface="Times New Roman" panose="02020603050405020304" pitchFamily="18" charset="0"/>
              </a:rPr>
              <a:t>формальных операций </a:t>
            </a:r>
            <a:r>
              <a:rPr lang="ru-RU" dirty="0" smtClean="0">
                <a:latin typeface="Times New Roman" panose="02020603050405020304" pitchFamily="18" charset="0"/>
                <a:cs typeface="Times New Roman" panose="02020603050405020304" pitchFamily="18" charset="0"/>
              </a:rPr>
              <a:t>начинается после 12 лет и продолжается в течение всей жизни человека. На данной стадии становится более гибким мышление, осознается обратимость умственных операций и рассуждений, появляется способность рассуждать, используя абстрактные понятия; развивается способность к системному поиску способов решения задач с просмотром многих вариантов решения и оценкой эффективности каждого из них.</a:t>
            </a:r>
          </a:p>
          <a:p>
            <a:pPr algn="just"/>
            <a:r>
              <a:rPr lang="ru-RU" dirty="0" smtClean="0">
                <a:latin typeface="Times New Roman" panose="02020603050405020304" pitchFamily="18" charset="0"/>
                <a:cs typeface="Times New Roman" panose="02020603050405020304" pitchFamily="18" charset="0"/>
              </a:rPr>
              <a:t>Пиаже считал, что на развитие интеллекта ребенка влияют созревание, опыт и действительное социальное окружение (обучение, воспитание). Он полагал, что биологическое созревание организма играет определенную роль в интеллектуальном развитии, а сам эффект созревания заключается в открытии новых возможностей организма для развития.</a:t>
            </a:r>
          </a:p>
          <a:p>
            <a:pPr algn="just"/>
            <a:r>
              <a:rPr lang="ru-RU" dirty="0" smtClean="0">
                <a:latin typeface="Times New Roman" panose="02020603050405020304" pitchFamily="18" charset="0"/>
                <a:cs typeface="Times New Roman" panose="02020603050405020304" pitchFamily="18" charset="0"/>
              </a:rPr>
              <a:t>Пиаже полагал также, что успех обучения зависит от уровня интеллектуального развития, уже достигнутого ребенком.</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17412490"/>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73</TotalTime>
  <Words>3950</Words>
  <Application>Microsoft Office PowerPoint</Application>
  <PresentationFormat>Широкоэкранный</PresentationFormat>
  <Paragraphs>88</Paragraphs>
  <Slides>13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13</vt:i4>
      </vt:variant>
    </vt:vector>
  </HeadingPairs>
  <TitlesOfParts>
    <vt:vector size="17" baseType="lpstr">
      <vt:lpstr>Calibri</vt:lpstr>
      <vt:lpstr>Calibri Light</vt:lpstr>
      <vt:lpstr>Times New Roman</vt:lpstr>
      <vt:lpstr>Ретро</vt:lpstr>
      <vt:lpstr>Проблема развития мышления в ранних работах Жана Пиаже.  Культурно-историческая концепция  Л.С. Выготского.  Концепция психического развития ребенка  Д.Б. Эльконина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Проблема развития мышления в ранних работах Жана Пиаже</dc:title>
  <dc:creator>usewr</dc:creator>
  <cp:lastModifiedBy>usewr</cp:lastModifiedBy>
  <cp:revision>9</cp:revision>
  <dcterms:created xsi:type="dcterms:W3CDTF">2022-01-19T08:50:56Z</dcterms:created>
  <dcterms:modified xsi:type="dcterms:W3CDTF">2022-01-19T10:04:53Z</dcterms:modified>
</cp:coreProperties>
</file>